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58"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61D48-C05D-4095-A4A4-B63586F91E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A65C57-36C1-4821-9004-7A82E54479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E745C2-1887-4739-8667-C946884CE1EB}"/>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2183822C-2C58-4DD0-8B20-D42BDFBA5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8BDEC-B173-410F-AD75-2EC4EC97B111}"/>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138328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6EA0-BC13-40CE-806B-CE03326DCD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D01DD7-68F4-4B99-A4DB-C27BE23C1B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DAAD5-453D-454B-AACC-802152B3E530}"/>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5FFC11E7-DC4F-466A-86AF-D1F861076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33E1A-B788-447E-8E07-28B80C72006D}"/>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148088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AFC657-570B-460F-ABDD-7251DC3718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C18E0F-8B1B-44C9-A2C2-3A52D91C54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2F96F-27AA-4873-93D7-E14E69E56356}"/>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847AB01B-5DA3-4E15-8CB6-97CCBF476B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FCE04-DEBD-44EF-9C24-47168A2AF6F1}"/>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212957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60EB7-4CA6-43C3-BC43-984D6B7BB3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6E156-F1C9-4129-9FAD-42D37E841E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5C48B-98AA-4DA3-9E3B-C647DB7506B5}"/>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7C7F4FC8-DB0D-425B-A11A-F2792C1F7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40611-419F-4C27-89F9-D985738ECBAE}"/>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86391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730A-0931-456F-B126-170F90B150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FBD5E-FE20-42EB-A806-541BA897D8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B022F2-A63D-476F-A35A-AA2A137F6BBD}"/>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70503E76-E265-44FB-9972-EFFB2CB48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D5B72-DCCC-4783-93DB-95E479814A7B}"/>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170609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0E83-8A88-4A16-B7E2-586E2BDE00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259029-2205-45B4-B1FE-D37E1650EA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CF0326-6128-4980-8092-F373FDB924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720965-3F64-4927-8EDA-3D7C6D334157}"/>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6" name="Footer Placeholder 5">
            <a:extLst>
              <a:ext uri="{FF2B5EF4-FFF2-40B4-BE49-F238E27FC236}">
                <a16:creationId xmlns:a16="http://schemas.microsoft.com/office/drawing/2014/main" id="{909AA49B-A725-46E0-B1D7-3834491C6B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29B90E-3B76-4901-A658-CC55D499389C}"/>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38450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85FEB-3096-4EE2-9983-A89526BC4D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2AE4F9-98C3-413B-B7E5-FD61527E43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17085D-3D16-48C5-B2FC-D365D7B710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BA36D4-660B-4572-A5D2-D54AEFC4F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DF0495-AC0A-46CB-B29F-0F4D144AD41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458EF0-5DB8-4270-B140-35A345F17C05}"/>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8" name="Footer Placeholder 7">
            <a:extLst>
              <a:ext uri="{FF2B5EF4-FFF2-40B4-BE49-F238E27FC236}">
                <a16:creationId xmlns:a16="http://schemas.microsoft.com/office/drawing/2014/main" id="{420DFBD1-D6E6-4773-8B89-57F7923538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CC792A-81F3-4182-9176-55FE8DB99916}"/>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62882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92D1-A76A-4B2E-BA5B-3634351313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F5000A-B3D8-4E87-BEBB-4D11D5DCF4B2}"/>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4" name="Footer Placeholder 3">
            <a:extLst>
              <a:ext uri="{FF2B5EF4-FFF2-40B4-BE49-F238E27FC236}">
                <a16:creationId xmlns:a16="http://schemas.microsoft.com/office/drawing/2014/main" id="{4B8F1760-B904-4C38-9DF4-C5D2047055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766D3E-0A45-4ECD-855C-D4AE1539B720}"/>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333631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67166-3D37-4070-B8D6-4454E66F498B}"/>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3" name="Footer Placeholder 2">
            <a:extLst>
              <a:ext uri="{FF2B5EF4-FFF2-40B4-BE49-F238E27FC236}">
                <a16:creationId xmlns:a16="http://schemas.microsoft.com/office/drawing/2014/main" id="{AEFFD2F5-7FF1-4E1A-B715-F014678FDE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943579-E4D2-48F2-9FE3-9E1BF477C515}"/>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81180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E29E-B937-4C3D-B252-8374B7CB29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2FA8D9-0477-4866-A751-6603060284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A758A5-3030-43A7-AD03-157E2B56E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B6406D-77BA-42C8-8593-FE6664C7AB40}"/>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6" name="Footer Placeholder 5">
            <a:extLst>
              <a:ext uri="{FF2B5EF4-FFF2-40B4-BE49-F238E27FC236}">
                <a16:creationId xmlns:a16="http://schemas.microsoft.com/office/drawing/2014/main" id="{62559D30-9EB8-41E4-93EB-72F1A16A5C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31418-6C85-4AD9-985B-98B874E2D4E2}"/>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402326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52E7-F445-41B7-A7C9-0D912EDAB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81E62C-0B3A-4927-82E5-A60A4BFA29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0333F9-2D01-4DAF-9407-F3C00DF999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E12B57-216A-4151-9543-352A865689B8}"/>
              </a:ext>
            </a:extLst>
          </p:cNvPr>
          <p:cNvSpPr>
            <a:spLocks noGrp="1"/>
          </p:cNvSpPr>
          <p:nvPr>
            <p:ph type="dt" sz="half" idx="10"/>
          </p:nvPr>
        </p:nvSpPr>
        <p:spPr/>
        <p:txBody>
          <a:bodyPr/>
          <a:lstStyle/>
          <a:p>
            <a:fld id="{2C908BE0-28B1-4C67-976B-EEA63F9E760D}" type="datetimeFigureOut">
              <a:rPr lang="en-US" smtClean="0"/>
              <a:t>4/17/2019</a:t>
            </a:fld>
            <a:endParaRPr lang="en-US"/>
          </a:p>
        </p:txBody>
      </p:sp>
      <p:sp>
        <p:nvSpPr>
          <p:cNvPr id="6" name="Footer Placeholder 5">
            <a:extLst>
              <a:ext uri="{FF2B5EF4-FFF2-40B4-BE49-F238E27FC236}">
                <a16:creationId xmlns:a16="http://schemas.microsoft.com/office/drawing/2014/main" id="{1EE4392C-66CD-4C27-BBC8-DA8F37B062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CAB299-8AE4-4428-9018-CCFC17270454}"/>
              </a:ext>
            </a:extLst>
          </p:cNvPr>
          <p:cNvSpPr>
            <a:spLocks noGrp="1"/>
          </p:cNvSpPr>
          <p:nvPr>
            <p:ph type="sldNum" sz="quarter" idx="12"/>
          </p:nvPr>
        </p:nvSpPr>
        <p:spPr/>
        <p:txBody>
          <a:bodyPr/>
          <a:lstStyle/>
          <a:p>
            <a:fld id="{0D757418-15D0-4FFD-892B-8EA4B655A940}" type="slidenum">
              <a:rPr lang="en-US" smtClean="0"/>
              <a:t>‹#›</a:t>
            </a:fld>
            <a:endParaRPr lang="en-US"/>
          </a:p>
        </p:txBody>
      </p:sp>
    </p:spTree>
    <p:extLst>
      <p:ext uri="{BB962C8B-B14F-4D97-AF65-F5344CB8AC3E}">
        <p14:creationId xmlns:p14="http://schemas.microsoft.com/office/powerpoint/2010/main" val="168547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86E48-AE38-4924-88A3-D0AACAA38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CC6723-73B9-4C1F-8368-D42A0DD2D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27496-2F24-4408-A11E-DE5B606D4C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08BE0-28B1-4C67-976B-EEA63F9E760D}" type="datetimeFigureOut">
              <a:rPr lang="en-US" smtClean="0"/>
              <a:t>4/17/2019</a:t>
            </a:fld>
            <a:endParaRPr lang="en-US"/>
          </a:p>
        </p:txBody>
      </p:sp>
      <p:sp>
        <p:nvSpPr>
          <p:cNvPr id="5" name="Footer Placeholder 4">
            <a:extLst>
              <a:ext uri="{FF2B5EF4-FFF2-40B4-BE49-F238E27FC236}">
                <a16:creationId xmlns:a16="http://schemas.microsoft.com/office/drawing/2014/main" id="{C6A78C30-5D87-4818-ACE9-9272D26A05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A90500-D13F-49F2-91F3-752D8D172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57418-15D0-4FFD-892B-8EA4B655A940}" type="slidenum">
              <a:rPr lang="en-US" smtClean="0"/>
              <a:t>‹#›</a:t>
            </a:fld>
            <a:endParaRPr lang="en-US"/>
          </a:p>
        </p:txBody>
      </p:sp>
    </p:spTree>
    <p:extLst>
      <p:ext uri="{BB962C8B-B14F-4D97-AF65-F5344CB8AC3E}">
        <p14:creationId xmlns:p14="http://schemas.microsoft.com/office/powerpoint/2010/main" val="221992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0853-DA9F-4996-97CE-8E11323D0AC4}"/>
              </a:ext>
            </a:extLst>
          </p:cNvPr>
          <p:cNvSpPr>
            <a:spLocks noGrp="1"/>
          </p:cNvSpPr>
          <p:nvPr>
            <p:ph type="ctrTitle"/>
          </p:nvPr>
        </p:nvSpPr>
        <p:spPr/>
        <p:txBody>
          <a:bodyPr/>
          <a:lstStyle/>
          <a:p>
            <a:r>
              <a:rPr lang="en-US" b="1" dirty="0"/>
              <a:t>Provider Directories</a:t>
            </a:r>
            <a:br>
              <a:rPr lang="en-US" b="1" dirty="0"/>
            </a:br>
            <a:r>
              <a:rPr lang="en-US" sz="4000" b="1" dirty="0"/>
              <a:t>to meet CMS Compliance Requirements</a:t>
            </a:r>
            <a:endParaRPr lang="en-US" b="1" dirty="0"/>
          </a:p>
        </p:txBody>
      </p:sp>
      <p:sp>
        <p:nvSpPr>
          <p:cNvPr id="3" name="Subtitle 2">
            <a:extLst>
              <a:ext uri="{FF2B5EF4-FFF2-40B4-BE49-F238E27FC236}">
                <a16:creationId xmlns:a16="http://schemas.microsoft.com/office/drawing/2014/main" id="{5AF82E05-E658-46DD-B84F-0D46CECA8E44}"/>
              </a:ext>
            </a:extLst>
          </p:cNvPr>
          <p:cNvSpPr>
            <a:spLocks noGrp="1"/>
          </p:cNvSpPr>
          <p:nvPr>
            <p:ph type="subTitle" idx="1"/>
          </p:nvPr>
        </p:nvSpPr>
        <p:spPr/>
        <p:txBody>
          <a:bodyPr>
            <a:normAutofit fontScale="92500" lnSpcReduction="20000"/>
          </a:bodyPr>
          <a:lstStyle/>
          <a:p>
            <a:endParaRPr lang="en-US" dirty="0"/>
          </a:p>
          <a:p>
            <a:r>
              <a:rPr lang="en-US" dirty="0"/>
              <a:t>Challenges and Solutions for Medicare and Medicaid Health Plans</a:t>
            </a:r>
            <a:br>
              <a:rPr lang="en-US" dirty="0"/>
            </a:br>
            <a:r>
              <a:rPr lang="en-US" dirty="0"/>
              <a:t>by Jay Ter Louw, PMP</a:t>
            </a:r>
          </a:p>
          <a:p>
            <a:r>
              <a:rPr lang="en-US" dirty="0"/>
              <a:t>ProviderDirectorySystems.com</a:t>
            </a:r>
            <a:br>
              <a:rPr lang="en-US" dirty="0"/>
            </a:br>
            <a:r>
              <a:rPr lang="en-US" dirty="0"/>
              <a:t>jayterlouw@gmail.com</a:t>
            </a:r>
          </a:p>
        </p:txBody>
      </p:sp>
    </p:spTree>
    <p:extLst>
      <p:ext uri="{BB962C8B-B14F-4D97-AF65-F5344CB8AC3E}">
        <p14:creationId xmlns:p14="http://schemas.microsoft.com/office/powerpoint/2010/main" val="333747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p:txBody>
          <a:bodyPr/>
          <a:lstStyle/>
          <a:p>
            <a:pPr algn="ctr"/>
            <a:r>
              <a:rPr lang="en-US" dirty="0"/>
              <a:t>New Federal Requirements CFR 438.10</a:t>
            </a:r>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fontScale="55000" lnSpcReduction="20000"/>
          </a:bodyPr>
          <a:lstStyle/>
          <a:p>
            <a:pPr lvl="0"/>
            <a:r>
              <a:rPr lang="en-US" dirty="0"/>
              <a:t>A QHP (Qualified Health Plan/ Medicare, Medicaid, Health Exchange) issuer must publish an up-to-date, accurate, and complete provider directory, including information on which providers are accepting new patients, the </a:t>
            </a:r>
            <a:r>
              <a:rPr lang="en-US" b="1" dirty="0"/>
              <a:t>provider’s location, contact information, specialty, medical group, and any institutional affiliations</a:t>
            </a:r>
            <a:endParaRPr lang="en-US" dirty="0"/>
          </a:p>
          <a:p>
            <a:pPr lvl="0"/>
            <a:r>
              <a:rPr lang="en-US" dirty="0"/>
              <a:t>updated at least </a:t>
            </a:r>
            <a:r>
              <a:rPr lang="en-US" b="1" dirty="0"/>
              <a:t>monthly</a:t>
            </a:r>
            <a:endParaRPr lang="en-US" dirty="0"/>
          </a:p>
          <a:p>
            <a:pPr lvl="0"/>
            <a:r>
              <a:rPr lang="en-US" dirty="0"/>
              <a:t>publicly available on their websites in a </a:t>
            </a:r>
            <a:r>
              <a:rPr lang="en-US" b="1" dirty="0"/>
              <a:t>machine-readable file and format specified by HHS</a:t>
            </a:r>
            <a:endParaRPr lang="en-US" dirty="0"/>
          </a:p>
          <a:p>
            <a:pPr lvl="0"/>
            <a:r>
              <a:rPr lang="en-US" dirty="0"/>
              <a:t>All written materials for potential enrollees must include taglines in the prevalent non-English languages</a:t>
            </a:r>
          </a:p>
          <a:p>
            <a:pPr lvl="0"/>
            <a:r>
              <a:rPr lang="en-US" dirty="0"/>
              <a:t>Large Print available  (font size no smaller than 18 point)</a:t>
            </a:r>
          </a:p>
          <a:p>
            <a:pPr lvl="0"/>
            <a:r>
              <a:rPr lang="en-US" dirty="0"/>
              <a:t>(Regular version) Use a font size no smaller than 12 point. </a:t>
            </a:r>
          </a:p>
          <a:p>
            <a:pPr lvl="0"/>
            <a:r>
              <a:rPr lang="en-US" dirty="0"/>
              <a:t>Data Elements</a:t>
            </a:r>
          </a:p>
          <a:p>
            <a:pPr lvl="0"/>
            <a:r>
              <a:rPr lang="en-US" dirty="0"/>
              <a:t>The provider's name as well as any group affiliation. </a:t>
            </a:r>
          </a:p>
          <a:p>
            <a:pPr lvl="1"/>
            <a:r>
              <a:rPr lang="en-US" dirty="0"/>
              <a:t>Street address(es). </a:t>
            </a:r>
          </a:p>
          <a:p>
            <a:pPr lvl="1"/>
            <a:r>
              <a:rPr lang="en-US" dirty="0"/>
              <a:t>Telephone number(s). </a:t>
            </a:r>
          </a:p>
          <a:p>
            <a:pPr lvl="1"/>
            <a:r>
              <a:rPr lang="en-US" dirty="0"/>
              <a:t>Web site URL, as appropriate. </a:t>
            </a:r>
          </a:p>
          <a:p>
            <a:pPr lvl="1"/>
            <a:r>
              <a:rPr lang="en-US" dirty="0"/>
              <a:t>Specialty, as appropriate. </a:t>
            </a:r>
          </a:p>
          <a:p>
            <a:pPr lvl="1"/>
            <a:r>
              <a:rPr lang="en-US" dirty="0"/>
              <a:t>Whether the provider will accept new enrollees. </a:t>
            </a:r>
          </a:p>
          <a:p>
            <a:pPr lvl="1"/>
            <a:r>
              <a:rPr lang="en-US" dirty="0"/>
              <a:t>The provider's cultural and linguistic capabilities, including languages (including American Sign Language) offered by the provider or a skilled medical interpreter at the provider's office,</a:t>
            </a:r>
          </a:p>
          <a:p>
            <a:pPr lvl="1"/>
            <a:r>
              <a:rPr lang="en-US" dirty="0"/>
              <a:t>and whether the provider has completed cultural competence training. </a:t>
            </a:r>
          </a:p>
          <a:p>
            <a:pPr lvl="1"/>
            <a:r>
              <a:rPr lang="en-US" dirty="0"/>
              <a:t>Whether the provider's office/facility has accommodations for people with physical disabilities, including offices, exam room(s) and equipment. </a:t>
            </a:r>
          </a:p>
          <a:p>
            <a:endParaRPr lang="en-US" dirty="0"/>
          </a:p>
        </p:txBody>
      </p:sp>
    </p:spTree>
    <p:extLst>
      <p:ext uri="{BB962C8B-B14F-4D97-AF65-F5344CB8AC3E}">
        <p14:creationId xmlns:p14="http://schemas.microsoft.com/office/powerpoint/2010/main" val="419198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p:txBody>
          <a:bodyPr/>
          <a:lstStyle/>
          <a:p>
            <a:pPr algn="ctr"/>
            <a:r>
              <a:rPr lang="en-US" b="1" dirty="0"/>
              <a:t>Many States have additional Requirements</a:t>
            </a:r>
            <a:br>
              <a:rPr lang="en-US" dirty="0"/>
            </a:br>
            <a:r>
              <a:rPr lang="en-US" sz="2400" dirty="0"/>
              <a:t> Florida Medicaid 2018-2023 Contract Requirements</a:t>
            </a:r>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fontScale="77500" lnSpcReduction="20000"/>
          </a:bodyPr>
          <a:lstStyle/>
          <a:p>
            <a:pPr lvl="0"/>
            <a:r>
              <a:rPr lang="en-US" dirty="0"/>
              <a:t>Data Elements:</a:t>
            </a:r>
          </a:p>
          <a:p>
            <a:pPr lvl="1"/>
            <a:r>
              <a:rPr lang="en-US" dirty="0"/>
              <a:t>Name, Group Affiliation, Street Address, Phone</a:t>
            </a:r>
          </a:p>
          <a:p>
            <a:pPr lvl="1"/>
            <a:r>
              <a:rPr lang="en-US" dirty="0"/>
              <a:t>Web URL (New)</a:t>
            </a:r>
          </a:p>
          <a:p>
            <a:pPr lvl="1"/>
            <a:r>
              <a:rPr lang="en-US" dirty="0"/>
              <a:t>Specialty credentials/certifications</a:t>
            </a:r>
          </a:p>
          <a:p>
            <a:pPr lvl="1"/>
            <a:r>
              <a:rPr lang="en-US" dirty="0"/>
              <a:t>Whether accepting new enrollees</a:t>
            </a:r>
          </a:p>
          <a:p>
            <a:pPr lvl="1"/>
            <a:r>
              <a:rPr lang="en-US" dirty="0"/>
              <a:t>Cultural and Linguistic capabilities</a:t>
            </a:r>
          </a:p>
          <a:p>
            <a:pPr lvl="2"/>
            <a:r>
              <a:rPr lang="en-US" dirty="0"/>
              <a:t>Languages spoken</a:t>
            </a:r>
          </a:p>
          <a:p>
            <a:pPr lvl="2"/>
            <a:r>
              <a:rPr lang="en-US" dirty="0"/>
              <a:t>American Sign Language</a:t>
            </a:r>
          </a:p>
          <a:p>
            <a:pPr lvl="2"/>
            <a:r>
              <a:rPr lang="en-US" dirty="0"/>
              <a:t>Cultural Competence Training</a:t>
            </a:r>
          </a:p>
          <a:p>
            <a:pPr lvl="1"/>
            <a:r>
              <a:rPr lang="en-US" dirty="0"/>
              <a:t>Accommodations for disabilities</a:t>
            </a:r>
          </a:p>
          <a:p>
            <a:pPr lvl="1"/>
            <a:r>
              <a:rPr lang="en-US" dirty="0"/>
              <a:t>Performance indicators</a:t>
            </a:r>
          </a:p>
          <a:p>
            <a:pPr lvl="0"/>
            <a:r>
              <a:rPr lang="en-US" dirty="0"/>
              <a:t>By County</a:t>
            </a:r>
          </a:p>
          <a:p>
            <a:pPr lvl="0"/>
            <a:r>
              <a:rPr lang="en-US" dirty="0"/>
              <a:t>Alpha Order with specialty</a:t>
            </a:r>
          </a:p>
          <a:p>
            <a:r>
              <a:rPr lang="en-US" dirty="0"/>
              <a:t>Specialty, alphabetically</a:t>
            </a:r>
          </a:p>
          <a:p>
            <a:pPr lvl="0"/>
            <a:r>
              <a:rPr lang="en-US" dirty="0"/>
              <a:t>Updated at least monthly </a:t>
            </a:r>
          </a:p>
          <a:p>
            <a:endParaRPr lang="en-US" dirty="0"/>
          </a:p>
        </p:txBody>
      </p:sp>
    </p:spTree>
    <p:extLst>
      <p:ext uri="{BB962C8B-B14F-4D97-AF65-F5344CB8AC3E}">
        <p14:creationId xmlns:p14="http://schemas.microsoft.com/office/powerpoint/2010/main" val="268006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a:xfrm>
            <a:off x="838200" y="365125"/>
            <a:ext cx="10515600" cy="868057"/>
          </a:xfrm>
        </p:spPr>
        <p:txBody>
          <a:bodyPr>
            <a:normAutofit fontScale="90000"/>
          </a:bodyPr>
          <a:lstStyle/>
          <a:p>
            <a:pPr algn="ctr"/>
            <a:r>
              <a:rPr lang="en-US" dirty="0"/>
              <a:t>Three Challenges</a:t>
            </a:r>
            <a:br>
              <a:rPr lang="en-US" dirty="0"/>
            </a:br>
            <a:endParaRPr lang="en-US" sz="2400" dirty="0"/>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a:bodyPr>
          <a:lstStyle/>
          <a:p>
            <a:pPr marL="514350" lvl="0" indent="-514350">
              <a:buAutoNum type="arabicPeriod"/>
            </a:pPr>
            <a:r>
              <a:rPr lang="en-US" dirty="0"/>
              <a:t>Underlying accuracy of the data, gathering all the elements.  Hours, phone numbers, accepting new patients, addresses, website, languages.  </a:t>
            </a:r>
          </a:p>
          <a:p>
            <a:pPr marL="514350" lvl="0" indent="-514350">
              <a:buAutoNum type="arabicPeriod"/>
            </a:pPr>
            <a:r>
              <a:rPr lang="en-US" dirty="0"/>
              <a:t>Consistency of the data.  Health Plan IT System=Printed Directory=Online Directory=Geo Maps=Submitted Network Reports. </a:t>
            </a:r>
          </a:p>
          <a:p>
            <a:pPr marL="514350" lvl="0" indent="-514350">
              <a:buAutoNum type="arabicPeriod"/>
            </a:pPr>
            <a:r>
              <a:rPr lang="en-US" dirty="0"/>
              <a:t>Data formats meet new requirements</a:t>
            </a:r>
          </a:p>
          <a:p>
            <a:pPr marL="971550" lvl="1" indent="-514350">
              <a:buFont typeface="+mj-lt"/>
              <a:buAutoNum type="alphaLcPeriod"/>
            </a:pPr>
            <a:r>
              <a:rPr lang="en-US" dirty="0"/>
              <a:t>Monthly update</a:t>
            </a:r>
          </a:p>
          <a:p>
            <a:pPr marL="971550" lvl="1" indent="-514350">
              <a:buFont typeface="+mj-lt"/>
              <a:buAutoNum type="alphaLcPeriod"/>
            </a:pPr>
            <a:r>
              <a:rPr lang="en-US" dirty="0"/>
              <a:t>Regular print PDF and copies for distribution</a:t>
            </a:r>
          </a:p>
          <a:p>
            <a:pPr marL="971550" lvl="1" indent="-514350">
              <a:buFont typeface="+mj-lt"/>
              <a:buAutoNum type="alphaLcPeriod"/>
            </a:pPr>
            <a:r>
              <a:rPr lang="en-US" dirty="0"/>
              <a:t>Large print version (federal requirement)</a:t>
            </a:r>
          </a:p>
          <a:p>
            <a:pPr marL="971550" lvl="1" indent="-514350">
              <a:buFont typeface="+mj-lt"/>
              <a:buAutoNum type="alphaLcPeriod"/>
            </a:pPr>
            <a:r>
              <a:rPr lang="en-US" dirty="0"/>
              <a:t>Machine-readable version</a:t>
            </a:r>
          </a:p>
          <a:p>
            <a:endParaRPr lang="en-US" dirty="0"/>
          </a:p>
        </p:txBody>
      </p:sp>
    </p:spTree>
    <p:extLst>
      <p:ext uri="{BB962C8B-B14F-4D97-AF65-F5344CB8AC3E}">
        <p14:creationId xmlns:p14="http://schemas.microsoft.com/office/powerpoint/2010/main" val="213068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a:xfrm>
            <a:off x="838200" y="314791"/>
            <a:ext cx="10515600" cy="918391"/>
          </a:xfrm>
        </p:spPr>
        <p:txBody>
          <a:bodyPr>
            <a:normAutofit/>
          </a:bodyPr>
          <a:lstStyle/>
          <a:p>
            <a:pPr algn="ctr"/>
            <a:r>
              <a:rPr lang="en-US" dirty="0"/>
              <a:t>Data Accuracy</a:t>
            </a:r>
            <a:endParaRPr lang="en-US" sz="2400" dirty="0"/>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a:bodyPr>
          <a:lstStyle/>
          <a:p>
            <a:pPr marL="514350" lvl="0" indent="-514350">
              <a:buAutoNum type="arabicPeriod"/>
            </a:pPr>
            <a:r>
              <a:rPr lang="en-US" dirty="0"/>
              <a:t>Responsibility of the Health Plan</a:t>
            </a:r>
          </a:p>
          <a:p>
            <a:pPr marL="514350" lvl="0" indent="-514350">
              <a:buAutoNum type="arabicPeriod"/>
            </a:pPr>
            <a:r>
              <a:rPr lang="en-US" dirty="0"/>
              <a:t>Gather required data as part of Contracting/Credentialing</a:t>
            </a:r>
          </a:p>
          <a:p>
            <a:pPr marL="514350" lvl="0" indent="-514350">
              <a:buAutoNum type="arabicPeriod"/>
            </a:pPr>
            <a:r>
              <a:rPr lang="en-US" dirty="0"/>
              <a:t>Allow providers to update key fields on website.</a:t>
            </a:r>
          </a:p>
          <a:p>
            <a:pPr marL="514350" lvl="0" indent="-514350">
              <a:buAutoNum type="arabicPeriod"/>
            </a:pPr>
            <a:r>
              <a:rPr lang="en-US" dirty="0"/>
              <a:t>Require providers to re-certify quarterly or annually.</a:t>
            </a:r>
          </a:p>
          <a:p>
            <a:endParaRPr lang="en-US" dirty="0"/>
          </a:p>
        </p:txBody>
      </p:sp>
    </p:spTree>
    <p:extLst>
      <p:ext uri="{BB962C8B-B14F-4D97-AF65-F5344CB8AC3E}">
        <p14:creationId xmlns:p14="http://schemas.microsoft.com/office/powerpoint/2010/main" val="305494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a:xfrm>
            <a:off x="838200" y="314791"/>
            <a:ext cx="10515600" cy="918391"/>
          </a:xfrm>
        </p:spPr>
        <p:txBody>
          <a:bodyPr>
            <a:normAutofit/>
          </a:bodyPr>
          <a:lstStyle/>
          <a:p>
            <a:pPr algn="ctr"/>
            <a:r>
              <a:rPr lang="en-US" dirty="0"/>
              <a:t>Data Consistency</a:t>
            </a:r>
            <a:endParaRPr lang="en-US" sz="2400" dirty="0"/>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a:bodyPr>
          <a:lstStyle/>
          <a:p>
            <a:pPr marL="514350" lvl="0" indent="-514350">
              <a:buAutoNum type="arabicPeriod"/>
            </a:pPr>
            <a:r>
              <a:rPr lang="en-US" dirty="0"/>
              <a:t>Multiple methods of production and discrepancies result in challenges, inaccurate data to providers and members, and possible fines and penalties. </a:t>
            </a:r>
          </a:p>
          <a:p>
            <a:pPr marL="514350" lvl="0" indent="-514350">
              <a:buAutoNum type="arabicPeriod"/>
            </a:pPr>
            <a:r>
              <a:rPr lang="en-US" dirty="0"/>
              <a:t>Maintaining data in multiple systems and delays in coordinating systems result in discrepancies, causing compliance violations and financial penalty assessments</a:t>
            </a:r>
          </a:p>
          <a:p>
            <a:pPr marL="514350" lvl="0" indent="-514350">
              <a:buAutoNum type="arabicPeriod"/>
            </a:pPr>
            <a:r>
              <a:rPr lang="en-US" dirty="0"/>
              <a:t>All extracts should be produced from a common Provider Directory File, including Printed, Large-Print, Machine-Readable, Online Directory, Geo-Maps, and Network Adequacy submissions to regulators.</a:t>
            </a:r>
          </a:p>
          <a:p>
            <a:endParaRPr lang="en-US" dirty="0"/>
          </a:p>
        </p:txBody>
      </p:sp>
    </p:spTree>
    <p:extLst>
      <p:ext uri="{BB962C8B-B14F-4D97-AF65-F5344CB8AC3E}">
        <p14:creationId xmlns:p14="http://schemas.microsoft.com/office/powerpoint/2010/main" val="58686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FE62-F88E-42E3-ACAE-ABFFF4626BCF}"/>
              </a:ext>
            </a:extLst>
          </p:cNvPr>
          <p:cNvSpPr>
            <a:spLocks noGrp="1"/>
          </p:cNvSpPr>
          <p:nvPr>
            <p:ph type="title"/>
          </p:nvPr>
        </p:nvSpPr>
        <p:spPr>
          <a:xfrm>
            <a:off x="838200" y="314791"/>
            <a:ext cx="10515600" cy="918391"/>
          </a:xfrm>
        </p:spPr>
        <p:txBody>
          <a:bodyPr>
            <a:normAutofit/>
          </a:bodyPr>
          <a:lstStyle/>
          <a:p>
            <a:pPr algn="ctr"/>
            <a:r>
              <a:rPr lang="en-US" dirty="0"/>
              <a:t>Printed Directory Production</a:t>
            </a:r>
            <a:endParaRPr lang="en-US" sz="2400" dirty="0"/>
          </a:p>
        </p:txBody>
      </p:sp>
      <p:sp>
        <p:nvSpPr>
          <p:cNvPr id="3" name="Content Placeholder 2">
            <a:extLst>
              <a:ext uri="{FF2B5EF4-FFF2-40B4-BE49-F238E27FC236}">
                <a16:creationId xmlns:a16="http://schemas.microsoft.com/office/drawing/2014/main" id="{4D34576A-275F-453B-84B2-A136CC4429E2}"/>
              </a:ext>
            </a:extLst>
          </p:cNvPr>
          <p:cNvSpPr>
            <a:spLocks noGrp="1"/>
          </p:cNvSpPr>
          <p:nvPr>
            <p:ph idx="1"/>
          </p:nvPr>
        </p:nvSpPr>
        <p:spPr/>
        <p:txBody>
          <a:bodyPr>
            <a:normAutofit/>
          </a:bodyPr>
          <a:lstStyle/>
          <a:p>
            <a:pPr marL="514350" lvl="0" indent="-514350">
              <a:buAutoNum type="arabicPeriod"/>
            </a:pPr>
            <a:r>
              <a:rPr lang="en-US" dirty="0"/>
              <a:t>Current cost of production unknown.</a:t>
            </a:r>
          </a:p>
          <a:p>
            <a:pPr marL="514350" lvl="0" indent="-514350">
              <a:buAutoNum type="arabicPeriod"/>
            </a:pPr>
            <a:r>
              <a:rPr lang="en-US" dirty="0"/>
              <a:t>Capability and cost for Large-print, Machine-readable formats and monthly camera-ready production unknown.</a:t>
            </a:r>
          </a:p>
          <a:p>
            <a:pPr marL="514350" lvl="0" indent="-514350">
              <a:buAutoNum type="arabicPeriod"/>
            </a:pPr>
            <a:r>
              <a:rPr lang="en-US" dirty="0"/>
              <a:t>Automated software to standardize and produce the CMS-required formats is becoming available.  </a:t>
            </a:r>
          </a:p>
          <a:p>
            <a:pPr marL="514350" lvl="0" indent="-514350">
              <a:buAutoNum type="arabicPeriod"/>
            </a:pPr>
            <a:r>
              <a:rPr lang="en-US" dirty="0"/>
              <a:t>If provider data can be extracted in a simple layout, ProviderDirectorySystems.com has a ‘push-button’ service that produces high-quality, camera-ready directories in seconds.</a:t>
            </a:r>
          </a:p>
        </p:txBody>
      </p:sp>
    </p:spTree>
    <p:extLst>
      <p:ext uri="{BB962C8B-B14F-4D97-AF65-F5344CB8AC3E}">
        <p14:creationId xmlns:p14="http://schemas.microsoft.com/office/powerpoint/2010/main" val="214073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text on a white background&#10;&#10;Description automatically generated">
            <a:extLst>
              <a:ext uri="{FF2B5EF4-FFF2-40B4-BE49-F238E27FC236}">
                <a16:creationId xmlns:a16="http://schemas.microsoft.com/office/drawing/2014/main" id="{D22B8AC3-D558-4BAC-A96F-897EBC3DC7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793" y="576637"/>
            <a:ext cx="9123682" cy="5941609"/>
          </a:xfrm>
          <a:prstGeom prst="rect">
            <a:avLst/>
          </a:prstGeom>
        </p:spPr>
      </p:pic>
    </p:spTree>
    <p:extLst>
      <p:ext uri="{BB962C8B-B14F-4D97-AF65-F5344CB8AC3E}">
        <p14:creationId xmlns:p14="http://schemas.microsoft.com/office/powerpoint/2010/main" val="402593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F3DF5-C4BE-4FA6-8A8D-53E27662D554}"/>
              </a:ext>
            </a:extLst>
          </p:cNvPr>
          <p:cNvSpPr>
            <a:spLocks noGrp="1"/>
          </p:cNvSpPr>
          <p:nvPr>
            <p:ph type="title"/>
          </p:nvPr>
        </p:nvSpPr>
        <p:spPr/>
        <p:txBody>
          <a:bodyPr/>
          <a:lstStyle/>
          <a:p>
            <a:r>
              <a:rPr lang="en-US" dirty="0"/>
              <a:t>ProviderDirectorySystems.com</a:t>
            </a:r>
          </a:p>
        </p:txBody>
      </p:sp>
      <p:sp>
        <p:nvSpPr>
          <p:cNvPr id="3" name="Content Placeholder 2">
            <a:extLst>
              <a:ext uri="{FF2B5EF4-FFF2-40B4-BE49-F238E27FC236}">
                <a16:creationId xmlns:a16="http://schemas.microsoft.com/office/drawing/2014/main" id="{688BE712-A6B1-4141-9758-355903376689}"/>
              </a:ext>
            </a:extLst>
          </p:cNvPr>
          <p:cNvSpPr>
            <a:spLocks noGrp="1"/>
          </p:cNvSpPr>
          <p:nvPr>
            <p:ph idx="1"/>
          </p:nvPr>
        </p:nvSpPr>
        <p:spPr/>
        <p:txBody>
          <a:bodyPr/>
          <a:lstStyle/>
          <a:p>
            <a:r>
              <a:rPr lang="en-US" dirty="0"/>
              <a:t>Contact for demonstration, pricing and discussion</a:t>
            </a:r>
          </a:p>
          <a:p>
            <a:r>
              <a:rPr lang="en-US" dirty="0"/>
              <a:t>Jay Ter Louw, PMP</a:t>
            </a:r>
          </a:p>
          <a:p>
            <a:pPr lvl="1"/>
            <a:r>
              <a:rPr lang="en-US" dirty="0"/>
              <a:t>32 years in health care management and consulting for Florida Medicaid, Indiana Medicaid, Florida Department of Health, HIPAA compliance for state agencies and Florida counties (Hillsborough and Broward), and IT Director of Enterprise Architecture for Florida-based Health Plan.</a:t>
            </a:r>
          </a:p>
          <a:p>
            <a:r>
              <a:rPr lang="en-US" dirty="0"/>
              <a:t>2020 Ox Bottom Rd, Tallahassee, FL 32312</a:t>
            </a:r>
          </a:p>
          <a:p>
            <a:r>
              <a:rPr lang="en-US" dirty="0"/>
              <a:t>(850) 933-1075</a:t>
            </a:r>
          </a:p>
          <a:p>
            <a:r>
              <a:rPr lang="en-US" dirty="0"/>
              <a:t>jayterlouw@gmail.com</a:t>
            </a:r>
          </a:p>
        </p:txBody>
      </p:sp>
    </p:spTree>
    <p:extLst>
      <p:ext uri="{BB962C8B-B14F-4D97-AF65-F5344CB8AC3E}">
        <p14:creationId xmlns:p14="http://schemas.microsoft.com/office/powerpoint/2010/main" val="245023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619</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Provider Directories to meet CMS Compliance Requirements</vt:lpstr>
      <vt:lpstr>New Federal Requirements CFR 438.10</vt:lpstr>
      <vt:lpstr>Many States have additional Requirements  Florida Medicaid 2018-2023 Contract Requirements</vt:lpstr>
      <vt:lpstr>Three Challenges </vt:lpstr>
      <vt:lpstr>Data Accuracy</vt:lpstr>
      <vt:lpstr>Data Consistency</vt:lpstr>
      <vt:lpstr>Printed Directory Production</vt:lpstr>
      <vt:lpstr>PowerPoint Presentation</vt:lpstr>
      <vt:lpstr>ProviderDirectorySystems.com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Prestige Provider Directories</dc:title>
  <dc:creator>Jay Ter Louw</dc:creator>
  <cp:lastModifiedBy>Jay Ter Louw</cp:lastModifiedBy>
  <cp:revision>8</cp:revision>
  <dcterms:created xsi:type="dcterms:W3CDTF">2018-09-27T20:01:51Z</dcterms:created>
  <dcterms:modified xsi:type="dcterms:W3CDTF">2019-04-17T14:22:57Z</dcterms:modified>
</cp:coreProperties>
</file>